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7" r:id="rId1"/>
  </p:sldMasterIdLst>
  <p:sldIdLst>
    <p:sldId id="256" r:id="rId2"/>
    <p:sldId id="257" r:id="rId3"/>
    <p:sldId id="266" r:id="rId4"/>
    <p:sldId id="258" r:id="rId5"/>
    <p:sldId id="259" r:id="rId6"/>
    <p:sldId id="261" r:id="rId7"/>
    <p:sldId id="262" r:id="rId8"/>
    <p:sldId id="263" r:id="rId9"/>
    <p:sldId id="264" r:id="rId10"/>
    <p:sldId id="267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4" d="100"/>
          <a:sy n="74" d="100"/>
        </p:scale>
        <p:origin x="1038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4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SD-Title-R1d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13259" y="1300786"/>
            <a:ext cx="6517482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13259" y="3886201"/>
            <a:ext cx="6517482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pPr/>
              <a:t>1/12/2016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5456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6" y="4289374"/>
            <a:ext cx="7773324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88558" y="698261"/>
            <a:ext cx="7366899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5108728"/>
            <a:ext cx="7773339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pPr/>
              <a:t>1/12/2016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98030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7773339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204821"/>
            <a:ext cx="7773339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pPr/>
              <a:t>1/12/2016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7500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SD-Content-R1d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872588"/>
            <a:ext cx="6977064" cy="2729915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610032"/>
            <a:ext cx="6564224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372797"/>
            <a:ext cx="7773339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pPr/>
              <a:t>1/12/2016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737626" y="887859"/>
            <a:ext cx="546888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850130" y="3120015"/>
            <a:ext cx="553641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805934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2138722"/>
            <a:ext cx="7773339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662335"/>
            <a:ext cx="7773339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pPr/>
              <a:t>1/12/2016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1510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Droplets-SD-Content-R1d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7773339" cy="160509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331" y="2367093"/>
            <a:ext cx="2474232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331" y="2943356"/>
            <a:ext cx="2474232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9292" y="2367093"/>
            <a:ext cx="246864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31012" y="2943356"/>
            <a:ext cx="2477513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2367093"/>
            <a:ext cx="24786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79974" y="2943356"/>
            <a:ext cx="247869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pPr/>
              <a:t>1/12/2016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5491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Droplets-SD-Content-R1d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5331" y="610772"/>
            <a:ext cx="7773339" cy="160392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5331" y="4204820"/>
            <a:ext cx="2472307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5331" y="2367093"/>
            <a:ext cx="2472307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5331" y="4781082"/>
            <a:ext cx="2472307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2069" y="4204820"/>
            <a:ext cx="247637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331011" y="2367093"/>
            <a:ext cx="2477514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31011" y="4781081"/>
            <a:ext cx="2477514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4204820"/>
            <a:ext cx="247551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79974" y="2367093"/>
            <a:ext cx="2478696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79880" y="4781079"/>
            <a:ext cx="2478790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pPr/>
              <a:t>1/12/2016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0290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685331" y="2367094"/>
            <a:ext cx="7773339" cy="342410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pPr/>
              <a:t>1/12/2016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13971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SD-Content-R1d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609602"/>
            <a:ext cx="1914995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685331" y="609602"/>
            <a:ext cx="5744043" cy="518159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pPr/>
              <a:t>1/12/2016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0260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2367093"/>
            <a:ext cx="7772870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pPr/>
              <a:t>1/12/2016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1608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SD-Content-R1d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828564"/>
            <a:ext cx="7763814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31" y="3657458"/>
            <a:ext cx="7763814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pPr/>
              <a:t>1/12/2016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04573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2367093"/>
            <a:ext cx="3829520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4629150" y="2367093"/>
            <a:ext cx="3829050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pPr/>
              <a:t>1/12/2016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4553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SD-Content-R1d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9746" y="2371018"/>
            <a:ext cx="3655106" cy="679994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685331" y="3051013"/>
            <a:ext cx="3829520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97317" y="2371018"/>
            <a:ext cx="3661353" cy="679994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4629150" y="3051013"/>
            <a:ext cx="3829051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pPr/>
              <a:t>1/12/2016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8059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pPr/>
              <a:t>1/12/2016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3673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Droplets-SD-Content-R1d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pPr/>
              <a:t>1/12/2016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502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2951766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3808547" y="609601"/>
            <a:ext cx="4650122" cy="518159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2632852"/>
            <a:ext cx="2951767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pPr/>
              <a:t>1/12/2016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2433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2" y="609600"/>
            <a:ext cx="4129618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04270" y="609601"/>
            <a:ext cx="3005851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2632853"/>
            <a:ext cx="4129604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pPr/>
              <a:t>1/12/2016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3559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 cstate="email">
            <a:alphaModFix amt="8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9144002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31" y="2367094"/>
            <a:ext cx="7773339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59053" y="588327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7D290233-0DD1-4A80-BB1E-9ADC3556DBB6}" type="datetimeFigureOut">
              <a:rPr lang="en-US" smtClean="0"/>
              <a:pPr/>
              <a:t>1/12/2016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331" y="5883276"/>
            <a:ext cx="50046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5509" y="5883276"/>
            <a:ext cx="57316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CFE4BAC9-6D41-4691-9299-18EF07EF017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1836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8" r:id="rId1"/>
    <p:sldLayoutId id="2147483749" r:id="rId2"/>
    <p:sldLayoutId id="2147483750" r:id="rId3"/>
    <p:sldLayoutId id="2147483751" r:id="rId4"/>
    <p:sldLayoutId id="2147483752" r:id="rId5"/>
    <p:sldLayoutId id="2147483753" r:id="rId6"/>
    <p:sldLayoutId id="2147483754" r:id="rId7"/>
    <p:sldLayoutId id="2147483755" r:id="rId8"/>
    <p:sldLayoutId id="2147483756" r:id="rId9"/>
    <p:sldLayoutId id="2147483757" r:id="rId10"/>
    <p:sldLayoutId id="2147483758" r:id="rId11"/>
    <p:sldLayoutId id="2147483759" r:id="rId12"/>
    <p:sldLayoutId id="2147483760" r:id="rId13"/>
    <p:sldLayoutId id="2147483761" r:id="rId14"/>
    <p:sldLayoutId id="2147483762" r:id="rId15"/>
    <p:sldLayoutId id="2147483763" r:id="rId16"/>
    <p:sldLayoutId id="2147483764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0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5.wmf"/><Relationship Id="rId2" Type="http://schemas.openxmlformats.org/officeDocument/2006/relationships/tags" Target="../tags/tag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7.wmf"/><Relationship Id="rId5" Type="http://schemas.openxmlformats.org/officeDocument/2006/relationships/image" Target="../media/image4.w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6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8.wmf"/><Relationship Id="rId4" Type="http://schemas.openxmlformats.org/officeDocument/2006/relationships/oleObject" Target="../embeddings/oleObject5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8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9.wmf"/><Relationship Id="rId4" Type="http://schemas.openxmlformats.org/officeDocument/2006/relationships/oleObject" Target="../embeddings/oleObject6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9.xml"/><Relationship Id="rId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-369064"/>
            <a:ext cx="7342188" cy="1924050"/>
          </a:xfrm>
        </p:spPr>
        <p:txBody>
          <a:bodyPr/>
          <a:lstStyle/>
          <a:p>
            <a:r>
              <a:rPr lang="en-US" dirty="0" smtClean="0"/>
              <a:t>Unit </a:t>
            </a:r>
            <a:r>
              <a:rPr lang="en-US" dirty="0" smtClean="0"/>
              <a:t>6 </a:t>
            </a:r>
            <a:r>
              <a:rPr lang="en-US" dirty="0" smtClean="0"/>
              <a:t>Proportions	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77724" y="1584610"/>
            <a:ext cx="8494539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4400" lvl="1" indent="-457200">
              <a:buFont typeface="Wingdings" charset="2"/>
              <a:buChar char="ü"/>
            </a:pPr>
            <a:r>
              <a:rPr lang="en-US" sz="2800" dirty="0" smtClean="0"/>
              <a:t>As you log in, make sure your audio is working properly.</a:t>
            </a:r>
          </a:p>
          <a:p>
            <a:pPr marL="914400" lvl="1" indent="-457200">
              <a:buFont typeface="Wingdings" charset="2"/>
              <a:buChar char="ü"/>
            </a:pPr>
            <a:r>
              <a:rPr lang="en-US" sz="2800" dirty="0" smtClean="0"/>
              <a:t>Go to Tools – Audio – Audio Setup Wizard</a:t>
            </a:r>
          </a:p>
          <a:p>
            <a:pPr lvl="1"/>
            <a:endParaRPr lang="en-US" sz="2800" dirty="0"/>
          </a:p>
          <a:p>
            <a:pPr marL="914400" lvl="1" indent="-457200">
              <a:buFont typeface="Wingdings" charset="2"/>
              <a:buChar char="ü"/>
            </a:pPr>
            <a:r>
              <a:rPr lang="en-US" sz="2800" dirty="0" smtClean="0"/>
              <a:t>Make sure you have paper and pencil ready to write down and show your work for all problems.</a:t>
            </a:r>
          </a:p>
          <a:p>
            <a:pPr marL="914400" lvl="1" indent="-457200">
              <a:buFont typeface="Wingdings" charset="2"/>
              <a:buChar char="ü"/>
            </a:pPr>
            <a:r>
              <a:rPr lang="en-US" sz="2800" dirty="0" smtClean="0"/>
              <a:t>You may organize your paper by numbering the slides</a:t>
            </a:r>
          </a:p>
          <a:p>
            <a:pPr marL="914400" lvl="1" indent="-457200">
              <a:buFont typeface="Wingdings" charset="2"/>
              <a:buChar char="ü"/>
            </a:pPr>
            <a:r>
              <a:rPr lang="en-US" sz="2800" dirty="0" smtClean="0"/>
              <a:t>Please keep the chat box to questions only!!!!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99146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13259" y="1300787"/>
            <a:ext cx="6517482" cy="34771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 couple of Sample Questions!!!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0995" y="3365092"/>
            <a:ext cx="6700368" cy="239839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11767" y="4877050"/>
            <a:ext cx="6478073" cy="1826163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72358" y="2741271"/>
            <a:ext cx="6517482" cy="1371599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4477" y="1648497"/>
            <a:ext cx="6162339" cy="1689949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8843832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3950"/>
            <a:ext cx="7342188" cy="819150"/>
          </a:xfrm>
        </p:spPr>
        <p:txBody>
          <a:bodyPr/>
          <a:lstStyle/>
          <a:p>
            <a:r>
              <a:rPr lang="en-US" dirty="0" smtClean="0"/>
              <a:t>Review Material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975757"/>
            <a:ext cx="7342188" cy="1752600"/>
          </a:xfrm>
        </p:spPr>
        <p:txBody>
          <a:bodyPr/>
          <a:lstStyle/>
          <a:p>
            <a:r>
              <a:rPr lang="en-US" dirty="0" smtClean="0"/>
              <a:t>Don’t forget to look over base 10 questions, one and two step equations, inequalities, and order of operations!  Here are some don’t forgets: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790953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Slide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Solve the following proportions.</a:t>
            </a:r>
          </a:p>
          <a:p>
            <a:pPr marL="0" indent="0">
              <a:buNone/>
            </a:pPr>
            <a:r>
              <a:rPr lang="en-US" dirty="0" smtClean="0"/>
              <a:t>a) 					</a:t>
            </a:r>
            <a:r>
              <a:rPr lang="en-US" dirty="0" err="1" smtClean="0"/>
              <a:t>b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c</a:t>
            </a:r>
            <a:r>
              <a:rPr lang="en-US" dirty="0" smtClean="0"/>
              <a:t>)					</a:t>
            </a:r>
            <a:r>
              <a:rPr lang="en-US" dirty="0" err="1" smtClean="0"/>
              <a:t>d</a:t>
            </a:r>
            <a:r>
              <a:rPr lang="en-US" dirty="0" smtClean="0"/>
              <a:t>)   </a:t>
            </a:r>
          </a:p>
        </p:txBody>
      </p:sp>
      <p:graphicFrame>
        <p:nvGraphicFramePr>
          <p:cNvPr id="17410" name="Object 2"/>
          <p:cNvGraphicFramePr>
            <a:graphicFrameLocks noChangeAspect="1"/>
          </p:cNvGraphicFramePr>
          <p:nvPr/>
        </p:nvGraphicFramePr>
        <p:xfrm>
          <a:off x="6105390" y="2735601"/>
          <a:ext cx="1015334" cy="6933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42" name="Equation" r:id="rId4" imgW="520700" imgH="355600" progId="Equation.3">
                  <p:embed/>
                </p:oleObj>
              </mc:Choice>
              <mc:Fallback>
                <p:oleObj name="Equation" r:id="rId4" imgW="520700" imgH="3556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05390" y="2735601"/>
                        <a:ext cx="1015334" cy="69339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1" name="Object 3"/>
          <p:cNvGraphicFramePr>
            <a:graphicFrameLocks noChangeAspect="1"/>
          </p:cNvGraphicFramePr>
          <p:nvPr/>
        </p:nvGraphicFramePr>
        <p:xfrm>
          <a:off x="1432862" y="2751492"/>
          <a:ext cx="871082" cy="6775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43" name="Equation" r:id="rId6" imgW="457200" imgH="355600" progId="Equation.3">
                  <p:embed/>
                </p:oleObj>
              </mc:Choice>
              <mc:Fallback>
                <p:oleObj name="Equation" r:id="rId6" imgW="457200" imgH="3556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32862" y="2751492"/>
                        <a:ext cx="871082" cy="67750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2" name="Object 4"/>
          <p:cNvGraphicFramePr>
            <a:graphicFrameLocks noChangeAspect="1"/>
          </p:cNvGraphicFramePr>
          <p:nvPr/>
        </p:nvGraphicFramePr>
        <p:xfrm>
          <a:off x="1432861" y="4776444"/>
          <a:ext cx="1093309" cy="6513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44" name="Equation" r:id="rId8" imgW="596900" imgH="355600" progId="Equation.3">
                  <p:embed/>
                </p:oleObj>
              </mc:Choice>
              <mc:Fallback>
                <p:oleObj name="Equation" r:id="rId8" imgW="596900" imgH="3556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32861" y="4776444"/>
                        <a:ext cx="1093309" cy="65133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3" name="Object 5"/>
          <p:cNvGraphicFramePr>
            <a:graphicFrameLocks noChangeAspect="1"/>
          </p:cNvGraphicFramePr>
          <p:nvPr/>
        </p:nvGraphicFramePr>
        <p:xfrm>
          <a:off x="6105390" y="4776444"/>
          <a:ext cx="1015334" cy="5467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45" name="Equation" r:id="rId10" imgW="660400" imgH="355600" progId="Equation.3">
                  <p:embed/>
                </p:oleObj>
              </mc:Choice>
              <mc:Fallback>
                <p:oleObj name="Equation" r:id="rId10" imgW="660400" imgH="3556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05390" y="4776444"/>
                        <a:ext cx="1015334" cy="54671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  <p:extLst>
      <p:ext uri="{BB962C8B-B14F-4D97-AF65-F5344CB8AC3E}">
        <p14:creationId xmlns:p14="http://schemas.microsoft.com/office/powerpoint/2010/main" val="31617839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When you are solving for a word problem – make sure you draw it and organize your material.  ONLY ANSWER WHAT YOU ARE ASKED!!!!!  </a:t>
            </a:r>
            <a:endParaRPr lang="en-US" sz="2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193411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7956" y="0"/>
            <a:ext cx="7345362" cy="1339850"/>
          </a:xfrm>
        </p:spPr>
        <p:txBody>
          <a:bodyPr/>
          <a:lstStyle/>
          <a:p>
            <a:pPr algn="l"/>
            <a:r>
              <a:rPr lang="en-US" dirty="0" smtClean="0"/>
              <a:t>Slide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227956" y="966145"/>
            <a:ext cx="8673163" cy="448151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 smtClean="0"/>
              <a:t>a) A tree casts a shadow 13 meters long. At the same time, a building 56 meters tall casts a shadow 22 meters long. To the nearest meter, what is the height of the tree?</a:t>
            </a:r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r>
              <a:rPr lang="en-US" sz="1800" dirty="0" err="1" smtClean="0"/>
              <a:t>b</a:t>
            </a:r>
            <a:r>
              <a:rPr lang="en-US" sz="1800" dirty="0" smtClean="0"/>
              <a:t>) Matt is making a scale model of his favorite car. The actual car is 17 feet long and 5 feet wide. Matt wants his model to be 32 inches in length. To the nearest tenth, find how wide the model car will be.</a:t>
            </a:r>
            <a:endParaRPr lang="en-US" sz="18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05106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3" y="0"/>
            <a:ext cx="7345362" cy="1339850"/>
          </a:xfrm>
        </p:spPr>
        <p:txBody>
          <a:bodyPr/>
          <a:lstStyle/>
          <a:p>
            <a:pPr algn="l"/>
            <a:r>
              <a:rPr lang="en-US" dirty="0" smtClean="0"/>
              <a:t>Slide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77621" y="1020423"/>
            <a:ext cx="8195541" cy="560146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 smtClean="0"/>
              <a:t>Use the percent proportion to solve. </a:t>
            </a:r>
          </a:p>
          <a:p>
            <a:pPr marL="457200" indent="-457200">
              <a:buAutoNum type="alphaLcParenR"/>
            </a:pPr>
            <a:r>
              <a:rPr lang="en-US" sz="1800" dirty="0" smtClean="0"/>
              <a:t>7 is what percent of 28?</a:t>
            </a:r>
          </a:p>
          <a:p>
            <a:pPr marL="457200" indent="-457200">
              <a:buNone/>
            </a:pPr>
            <a:endParaRPr lang="en-US" sz="1800" dirty="0" smtClean="0"/>
          </a:p>
          <a:p>
            <a:pPr marL="457200" indent="-457200">
              <a:buNone/>
            </a:pPr>
            <a:endParaRPr lang="en-US" sz="1800" dirty="0" smtClean="0"/>
          </a:p>
          <a:p>
            <a:pPr marL="457200" indent="-457200">
              <a:buAutoNum type="alphaLcParenR"/>
            </a:pPr>
            <a:r>
              <a:rPr lang="en-US" sz="1800" dirty="0" smtClean="0"/>
              <a:t>What number is 10% of 51?</a:t>
            </a:r>
          </a:p>
          <a:p>
            <a:pPr marL="457200" indent="-457200">
              <a:buNone/>
            </a:pPr>
            <a:endParaRPr lang="en-US" sz="1800" dirty="0" smtClean="0"/>
          </a:p>
          <a:p>
            <a:pPr marL="457200" indent="-457200">
              <a:buNone/>
            </a:pPr>
            <a:endParaRPr lang="en-US" sz="1800" dirty="0" smtClean="0"/>
          </a:p>
          <a:p>
            <a:pPr marL="457200" indent="-457200">
              <a:buAutoNum type="alphaLcParenR"/>
            </a:pPr>
            <a:r>
              <a:rPr lang="en-US" sz="1800" dirty="0" smtClean="0"/>
              <a:t>16 is 16% of what number?</a:t>
            </a:r>
          </a:p>
        </p:txBody>
      </p:sp>
      <p:graphicFrame>
        <p:nvGraphicFramePr>
          <p:cNvPr id="1945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58835551"/>
              </p:ext>
            </p:extLst>
          </p:nvPr>
        </p:nvGraphicFramePr>
        <p:xfrm>
          <a:off x="6238283" y="685728"/>
          <a:ext cx="1014881" cy="6693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6" name="Equation" r:id="rId4" imgW="596900" imgH="393700" progId="Equation.3">
                  <p:embed/>
                </p:oleObj>
              </mc:Choice>
              <mc:Fallback>
                <p:oleObj name="Equation" r:id="rId4" imgW="596900" imgH="3937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38283" y="685728"/>
                        <a:ext cx="1014881" cy="66939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  <p:extLst>
      <p:ext uri="{BB962C8B-B14F-4D97-AF65-F5344CB8AC3E}">
        <p14:creationId xmlns:p14="http://schemas.microsoft.com/office/powerpoint/2010/main" val="18886853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5058" y="0"/>
            <a:ext cx="7345362" cy="1339850"/>
          </a:xfrm>
        </p:spPr>
        <p:txBody>
          <a:bodyPr/>
          <a:lstStyle/>
          <a:p>
            <a:pPr algn="l"/>
            <a:r>
              <a:rPr lang="en-US" dirty="0" smtClean="0"/>
              <a:t>Slide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5058" y="922723"/>
            <a:ext cx="8196395" cy="5460346"/>
          </a:xfrm>
        </p:spPr>
        <p:txBody>
          <a:bodyPr>
            <a:normAutofit/>
          </a:bodyPr>
          <a:lstStyle/>
          <a:p>
            <a:pPr marL="457200" indent="-457200">
              <a:buAutoNum type="alphaLcParenR"/>
            </a:pPr>
            <a:r>
              <a:rPr lang="en-US" sz="1800" dirty="0" smtClean="0"/>
              <a:t>A jacket that normally sells for $488 is on sale at a 25% discount. How much will you save?</a:t>
            </a:r>
          </a:p>
          <a:p>
            <a:pPr marL="457200" indent="-457200">
              <a:buAutoNum type="alphaLcParenR"/>
            </a:pPr>
            <a:endParaRPr lang="en-US" sz="1800" dirty="0" smtClean="0"/>
          </a:p>
          <a:p>
            <a:pPr marL="457200" indent="-457200">
              <a:buAutoNum type="alphaLcParenR"/>
            </a:pPr>
            <a:endParaRPr lang="en-US" sz="1800" dirty="0" smtClean="0"/>
          </a:p>
          <a:p>
            <a:pPr marL="457200" indent="-457200">
              <a:buAutoNum type="alphaLcParenR"/>
            </a:pPr>
            <a:r>
              <a:rPr lang="en-US" sz="1800" dirty="0" smtClean="0"/>
              <a:t>Find the total amount paid on a DVD player if the cost is $250 with a sales tax of 3.5%.</a:t>
            </a:r>
          </a:p>
          <a:p>
            <a:pPr marL="457200" indent="-457200">
              <a:buNone/>
            </a:pPr>
            <a:endParaRPr lang="en-US" sz="1800" dirty="0" smtClean="0"/>
          </a:p>
          <a:p>
            <a:pPr marL="457200" indent="-457200">
              <a:buNone/>
            </a:pPr>
            <a:endParaRPr lang="en-US" sz="1800" dirty="0" smtClean="0"/>
          </a:p>
          <a:p>
            <a:pPr marL="457200" indent="-457200">
              <a:buAutoNum type="alphaLcParenR"/>
            </a:pPr>
            <a:r>
              <a:rPr lang="en-US" sz="1800" dirty="0" smtClean="0"/>
              <a:t>Find the tip left for your waiter if the meal costs $43.50 and you leave a 15% tip.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313627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3346" y="0"/>
            <a:ext cx="7345362" cy="1339850"/>
          </a:xfrm>
        </p:spPr>
        <p:txBody>
          <a:bodyPr/>
          <a:lstStyle/>
          <a:p>
            <a:pPr algn="l"/>
            <a:r>
              <a:rPr lang="en-US" dirty="0" smtClean="0"/>
              <a:t>Slide 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23346" y="1324378"/>
            <a:ext cx="8304092" cy="4322752"/>
          </a:xfrm>
        </p:spPr>
        <p:txBody>
          <a:bodyPr>
            <a:normAutofit/>
          </a:bodyPr>
          <a:lstStyle/>
          <a:p>
            <a:pPr marL="457200" indent="-457200">
              <a:buAutoNum type="alphaLcParenR"/>
            </a:pPr>
            <a:endParaRPr lang="en-US" sz="1800" dirty="0"/>
          </a:p>
          <a:p>
            <a:pPr marL="457200" indent="-457200">
              <a:buAutoNum type="alphaLcParenR"/>
            </a:pPr>
            <a:r>
              <a:rPr lang="en-US" sz="1800" dirty="0" smtClean="0"/>
              <a:t>The scale indicator was on a map.  It said that every 2 inches = 7 ½ miles.  How may miles would it be if the map measured 3 ¾ inches?</a:t>
            </a:r>
          </a:p>
          <a:p>
            <a:pPr marL="457200" indent="-457200">
              <a:buAutoNum type="alphaLcParenR"/>
            </a:pPr>
            <a:endParaRPr lang="en-US" sz="1800" dirty="0"/>
          </a:p>
          <a:p>
            <a:pPr marL="457200" indent="-457200">
              <a:buAutoNum type="alphaLcParenR"/>
            </a:pPr>
            <a:endParaRPr lang="en-US" sz="1800" dirty="0" smtClean="0"/>
          </a:p>
          <a:p>
            <a:pPr marL="457200" indent="-457200">
              <a:buAutoNum type="alphaLcParenR"/>
            </a:pPr>
            <a:r>
              <a:rPr lang="en-US" sz="1800" dirty="0" smtClean="0"/>
              <a:t>Samantha went out for dinner.  The original bill was $35.75.  However, she had to leave a tip.  What percentage of tip did she leave if her total cost was $42.90?</a:t>
            </a:r>
            <a:endParaRPr lang="en-US" sz="1800" dirty="0"/>
          </a:p>
          <a:p>
            <a:pPr marL="457200" indent="-457200">
              <a:buAutoNum type="alphaLcParenR"/>
            </a:pPr>
            <a:endParaRPr lang="en-US" sz="1800" dirty="0" smtClean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620256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3346" y="0"/>
            <a:ext cx="7345362" cy="1339850"/>
          </a:xfrm>
        </p:spPr>
        <p:txBody>
          <a:bodyPr/>
          <a:lstStyle/>
          <a:p>
            <a:pPr algn="l"/>
            <a:r>
              <a:rPr lang="en-US" dirty="0" smtClean="0"/>
              <a:t>Slide 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23346" y="966145"/>
            <a:ext cx="8304092" cy="5644891"/>
          </a:xfrm>
        </p:spPr>
        <p:txBody>
          <a:bodyPr>
            <a:normAutofit/>
          </a:bodyPr>
          <a:lstStyle/>
          <a:p>
            <a:pPr marL="457200" indent="-457200">
              <a:buAutoNum type="alphaLcParenR"/>
            </a:pPr>
            <a:r>
              <a:rPr lang="en-US" sz="1800" dirty="0" smtClean="0"/>
              <a:t>A scale drawing of an automobile has a scale of      inch =  6 feet. The actual width of the car is 24 feet. What is the width of the scale drawing?</a:t>
            </a:r>
          </a:p>
          <a:p>
            <a:pPr marL="457200" indent="-457200">
              <a:buAutoNum type="alphaLcParenR"/>
            </a:pPr>
            <a:endParaRPr lang="en-US" sz="1800" dirty="0" smtClean="0"/>
          </a:p>
          <a:p>
            <a:pPr marL="457200" indent="-457200">
              <a:buAutoNum type="alphaLcParenR"/>
            </a:pPr>
            <a:endParaRPr lang="en-US" sz="1800" dirty="0" smtClean="0"/>
          </a:p>
          <a:p>
            <a:pPr marL="457200" indent="-457200">
              <a:buAutoNum type="alphaLcParenR"/>
            </a:pPr>
            <a:r>
              <a:rPr lang="en-US" sz="1800" dirty="0" smtClean="0"/>
              <a:t>Jose wants to build a model of a 350-meter tall building. He will be using a scale of 1.2 centimeters = 4.2 meters. How tall will the model be? </a:t>
            </a:r>
          </a:p>
          <a:p>
            <a:pPr marL="457200" indent="-457200">
              <a:buAutoNum type="alphaLcParenR"/>
            </a:pPr>
            <a:endParaRPr lang="en-US" sz="1800" smtClean="0"/>
          </a:p>
          <a:p>
            <a:pPr marL="457200" indent="-457200">
              <a:buAutoNum type="alphaLcParenR"/>
            </a:pPr>
            <a:endParaRPr lang="en-US" sz="1800" smtClean="0"/>
          </a:p>
          <a:p>
            <a:pPr marL="457200" indent="-457200">
              <a:buAutoNum type="alphaLcParenR"/>
            </a:pPr>
            <a:r>
              <a:rPr lang="en-US" sz="1800" dirty="0" smtClean="0"/>
              <a:t>Ralph’s map uses a scale of 1 inch for every 6 miles. Ralph runs a distance of 19.5 miles. Find this distance on Ralph’s map.</a:t>
            </a:r>
            <a:endParaRPr lang="en-US" sz="1800" dirty="0"/>
          </a:p>
        </p:txBody>
      </p:sp>
      <p:graphicFrame>
        <p:nvGraphicFramePr>
          <p:cNvPr id="23554" name="Object 2"/>
          <p:cNvGraphicFramePr>
            <a:graphicFrameLocks noChangeAspect="1"/>
          </p:cNvGraphicFramePr>
          <p:nvPr/>
        </p:nvGraphicFramePr>
        <p:xfrm>
          <a:off x="7257175" y="966145"/>
          <a:ext cx="196966" cy="5515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62" name="Equation" r:id="rId4" imgW="127000" imgH="355600" progId="Equation.3">
                  <p:embed/>
                </p:oleObj>
              </mc:Choice>
              <mc:Fallback>
                <p:oleObj name="Equation" r:id="rId4" imgW="127000" imgH="3556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57175" y="966145"/>
                        <a:ext cx="196966" cy="55150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  <p:extLst>
      <p:ext uri="{BB962C8B-B14F-4D97-AF65-F5344CB8AC3E}">
        <p14:creationId xmlns:p14="http://schemas.microsoft.com/office/powerpoint/2010/main" val="33620256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3950"/>
            <a:ext cx="7342188" cy="78649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Scale Factor with Map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If the distance on the map of Europe is 1 inch equals 550 miles.  If the distance between Paris and London is ____ inches, then how many miles would that be?  Don’t forget that where are three ways to  write a proportion:  as a fraction, using a :, or using the word to. 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289" y="1123950"/>
            <a:ext cx="2889104" cy="179750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6013" y="1123950"/>
            <a:ext cx="2468489" cy="2122987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52179138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27537E"/>
      </a:dk2>
      <a:lt2>
        <a:srgbClr val="AABED7"/>
      </a:lt2>
      <a:accent1>
        <a:srgbClr val="E34B7A"/>
      </a:accent1>
      <a:accent2>
        <a:srgbClr val="AC339A"/>
      </a:accent2>
      <a:accent3>
        <a:srgbClr val="6953B7"/>
      </a:accent3>
      <a:accent4>
        <a:srgbClr val="1D7EAB"/>
      </a:accent4>
      <a:accent5>
        <a:srgbClr val="43AFD6"/>
      </a:accent5>
      <a:accent6>
        <a:srgbClr val="DE85E1"/>
      </a:accent6>
      <a:hlink>
        <a:srgbClr val="ED87A6"/>
      </a:hlink>
      <a:folHlink>
        <a:srgbClr val="C99EAC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8000"/>
                <a:shade val="100000"/>
                <a:hueMod val="136000"/>
                <a:satMod val="160000"/>
                <a:lumMod val="105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C71B277C-C29A-4BA0-A7BA-43502DF21AB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Droplet</Template>
  <TotalTime>93</TotalTime>
  <Words>557</Words>
  <Application>Microsoft Office PowerPoint</Application>
  <PresentationFormat>On-screen Show (4:3)</PresentationFormat>
  <Paragraphs>57</Paragraphs>
  <Slides>11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Tw Cen MT</vt:lpstr>
      <vt:lpstr>Wingdings</vt:lpstr>
      <vt:lpstr>Droplet</vt:lpstr>
      <vt:lpstr>Equation</vt:lpstr>
      <vt:lpstr>Unit 6 Proportions </vt:lpstr>
      <vt:lpstr>Slide 1</vt:lpstr>
      <vt:lpstr>When you are solving for a word problem – make sure you draw it and organize your material.  ONLY ANSWER WHAT YOU ARE ASKED!!!!!  </vt:lpstr>
      <vt:lpstr>Slide 2</vt:lpstr>
      <vt:lpstr>Slide 3</vt:lpstr>
      <vt:lpstr>Slide 4</vt:lpstr>
      <vt:lpstr>Slide 5</vt:lpstr>
      <vt:lpstr>Slide 6</vt:lpstr>
      <vt:lpstr>Scale Factor with Map </vt:lpstr>
      <vt:lpstr>A couple of Sample Questions!!!</vt:lpstr>
      <vt:lpstr>Review Material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4 Conversions</dc:title>
  <dc:creator>Jill</dc:creator>
  <cp:lastModifiedBy>Perry-Shaske, Laura</cp:lastModifiedBy>
  <cp:revision>15</cp:revision>
  <dcterms:created xsi:type="dcterms:W3CDTF">2013-01-08T00:24:40Z</dcterms:created>
  <dcterms:modified xsi:type="dcterms:W3CDTF">2016-01-13T05:06:53Z</dcterms:modified>
</cp:coreProperties>
</file>